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7" r:id="rId6"/>
    <p:sldId id="258" r:id="rId7"/>
    <p:sldId id="262" r:id="rId8"/>
    <p:sldId id="259" r:id="rId9"/>
    <p:sldId id="260" r:id="rId10"/>
    <p:sldId id="263" r:id="rId11"/>
    <p:sldId id="264" r:id="rId12"/>
    <p:sldId id="265" r:id="rId13"/>
    <p:sldId id="266" r:id="rId14"/>
    <p:sldId id="261" r:id="rId15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14" autoAdjust="0"/>
    <p:restoredTop sz="96327" autoAdjust="0"/>
  </p:normalViewPr>
  <p:slideViewPr>
    <p:cSldViewPr snapToGrid="0" showGuides="1">
      <p:cViewPr varScale="1">
        <p:scale>
          <a:sx n="124" d="100"/>
          <a:sy n="124" d="100"/>
        </p:scale>
        <p:origin x="672" y="168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37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EF864B-26AB-4773-B089-6FC4C29A6E87}" type="datetime1">
              <a:rPr lang="en-GB" smtClean="0"/>
              <a:t>20/01/2020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svg>
</file>

<file path=ppt/media/image3.jpg>
</file>

<file path=ppt/media/image4.jpg>
</file>

<file path=ppt/media/image5.jp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A46226-6BFA-494A-B70F-EF778903F26F}" type="datetime1">
              <a:rPr lang="en-GB" smtClean="0"/>
              <a:pPr/>
              <a:t>20/01/2020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Name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Phone number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Email address </a:t>
            </a:r>
          </a:p>
        </p:txBody>
      </p:sp>
      <p:sp>
        <p:nvSpPr>
          <p:cNvPr id="13" name="Text Placeholder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/>
              <a:t>Company website</a:t>
            </a:r>
          </a:p>
        </p:txBody>
      </p:sp>
      <p:sp>
        <p:nvSpPr>
          <p:cNvPr id="14" name="Shape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15" name="Shape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19" name="Shape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0" name="Shape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A2458726-B683-0E41-81DD-D7598414B56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450602E0-8428-D740-88BC-12E5BB8F2C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</a:lstStyle>
          <a:p>
            <a:pPr marL="228600" lvl="0" indent="-228600" rtl="0"/>
            <a:r>
              <a:rPr lang="en-GB" noProof="0"/>
              <a:t>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C42AC5BC-0C42-A043-B277-DC6BB1DD94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 sz="2400"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 sz="2000"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 sz="1800"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 sz="1600"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 sz="1600">
                <a:latin typeface="Fira Sans" panose="020B05030500000200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3200">
                <a:latin typeface="Fira Sans" panose="020B05030500000200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0" name="Parallelogram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91F1B30-8A3C-E04E-90E7-FEC41CBDBEB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Diagonal Stripe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1" name="Parallelogram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33" name="Title 1" title="Title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B9DC544-340A-6343-8314-F659D69A60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 title="Title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3" name="Subtitle 2" title="Subtitle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GB" noProof="0" dirty="0"/>
              <a:t>CLICK TO EDIT SUBTITLE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398E8AD-39A4-8E41-87B3-54D9DBAC3A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7838" y="0"/>
            <a:ext cx="5558025" cy="6858000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280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ight Triangle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sp>
        <p:nvSpPr>
          <p:cNvPr id="17" name="Parallelogram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itle 1" title="Title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Fira Sans" panose="020B0503050000020004" pitchFamily="34" charset="0"/>
                <a:cs typeface="Calibri Light" panose="020F0302020204030204" pitchFamily="34" charset="0"/>
              </a:defRPr>
            </a:lvl1pPr>
          </a:lstStyle>
          <a:p>
            <a:pPr rtl="0"/>
            <a:r>
              <a:rPr lang="en-GB" noProof="0" dirty="0"/>
              <a:t>Click To Edit Master Title Style</a:t>
            </a:r>
          </a:p>
        </p:txBody>
      </p:sp>
      <p:sp>
        <p:nvSpPr>
          <p:cNvPr id="101" name="Text Placeholder 2" title="Subtitle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0">
                <a:solidFill>
                  <a:schemeClr val="accent6"/>
                </a:solidFill>
                <a:latin typeface="Fira Sans" panose="020B05030500000200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 noProof="0" dirty="0"/>
              <a:t>EDIT MASTER TEXT STYLES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2" name="Title 1" title="Title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Click to Edit </a:t>
            </a:r>
            <a:br>
              <a:rPr lang="en-GB" noProof="0" dirty="0"/>
            </a:br>
            <a:r>
              <a:rPr lang="en-GB" noProof="0" dirty="0"/>
              <a:t>Master Title Style 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Triangle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36576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3" name="Content Placeholder 2" title="Bullet Point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/>
            <a:r>
              <a:rPr lang="en-GB" noProof="0"/>
              <a:t>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25" name="Parallelogram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 title="Subtitle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19" name="Title 1" title="Title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</a:t>
            </a:r>
            <a:br>
              <a:rPr lang="en-GB" noProof="0"/>
            </a:br>
            <a:r>
              <a:rPr lang="en-GB" noProof="0"/>
              <a:t>Master Title Style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230E53E3-D00E-014C-8DE4-4AC24426DC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i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Diagonal Stripe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lelogram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18" name="Content Placeholder 3" title="Bullet Point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 hasCustomPrompt="1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defRPr lang="en-IN" dirty="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n-GB" noProof="0"/>
              <a:t>Edit Master text styles</a:t>
            </a:r>
          </a:p>
          <a:p>
            <a:pPr lvl="1" rtl="0">
              <a:buClr>
                <a:schemeClr val="accent2"/>
              </a:buClr>
            </a:pPr>
            <a:r>
              <a:rPr lang="en-GB" noProof="0"/>
              <a:t>Second level</a:t>
            </a:r>
          </a:p>
          <a:p>
            <a:pPr lvl="2" rtl="0">
              <a:buClr>
                <a:schemeClr val="accent2"/>
              </a:buClr>
            </a:pPr>
            <a:r>
              <a:rPr lang="en-GB" noProof="0"/>
              <a:t>Third level</a:t>
            </a:r>
          </a:p>
          <a:p>
            <a:pPr lvl="3" rtl="0">
              <a:buClr>
                <a:schemeClr val="accent2"/>
              </a:buClr>
            </a:pPr>
            <a:r>
              <a:rPr lang="en-GB" noProof="0"/>
              <a:t>Fourth level</a:t>
            </a:r>
          </a:p>
          <a:p>
            <a:pPr lvl="4" rtl="0">
              <a:buClr>
                <a:schemeClr val="accent2"/>
              </a:buClr>
            </a:pPr>
            <a:r>
              <a:rPr lang="en-GB" noProof="0"/>
              <a:t>Fifth level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 noProof="0"/>
              <a:t>Edit Master text styles</a:t>
            </a:r>
          </a:p>
        </p:txBody>
      </p:sp>
      <p:sp>
        <p:nvSpPr>
          <p:cNvPr id="20" name="Content Placeholder 5" title="Bullet Point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 hasCustomPrompt="1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2pPr>
            <a:lvl3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3pPr>
            <a:lvl4pPr>
              <a:defRPr lang="en-US" dirty="0">
                <a:solidFill>
                  <a:schemeClr val="tx1"/>
                </a:solidFill>
                <a:latin typeface="Fira Sans" panose="020B0503050000020004" pitchFamily="34" charset="0"/>
              </a:defRPr>
            </a:lvl4pPr>
            <a:lvl5pPr>
              <a:defRPr lang="en-IN" dirty="0">
                <a:solidFill>
                  <a:schemeClr val="tx1"/>
                </a:solidFill>
                <a:latin typeface="Fira Sans" panose="020B0503050000020004" pitchFamily="34" charset="0"/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n-GB" noProof="0"/>
              <a:t>Edit Master text styles</a:t>
            </a:r>
          </a:p>
          <a:p>
            <a:pPr lvl="1" rtl="0">
              <a:buClr>
                <a:schemeClr val="accent2"/>
              </a:buClr>
            </a:pPr>
            <a:r>
              <a:rPr lang="en-GB" noProof="0"/>
              <a:t>Second level</a:t>
            </a:r>
          </a:p>
          <a:p>
            <a:pPr lvl="2" rtl="0">
              <a:buClr>
                <a:schemeClr val="accent2"/>
              </a:buClr>
            </a:pPr>
            <a:r>
              <a:rPr lang="en-GB" noProof="0"/>
              <a:t>Third level</a:t>
            </a:r>
          </a:p>
          <a:p>
            <a:pPr lvl="3" rtl="0">
              <a:buClr>
                <a:schemeClr val="accent2"/>
              </a:buClr>
            </a:pPr>
            <a:r>
              <a:rPr lang="en-GB" noProof="0"/>
              <a:t>Fourth level</a:t>
            </a:r>
          </a:p>
          <a:p>
            <a:pPr lvl="4" rtl="0">
              <a:buClr>
                <a:schemeClr val="accent2"/>
              </a:buClr>
            </a:pPr>
            <a:r>
              <a:rPr lang="en-GB" noProof="0"/>
              <a:t>Fifth level</a:t>
            </a:r>
          </a:p>
        </p:txBody>
      </p:sp>
      <p:sp>
        <p:nvSpPr>
          <p:cNvPr id="24" name="Text Placeholder 4" title="Subtitle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7" name="Title 1" title="Title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B2A738BA-F065-5C4E-B0A4-685C76A871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Diagonal Stripe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lelogram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34" name="Text Placeholder 4" title="Subtitle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n-GB" noProof="0"/>
              <a:t>Text here</a:t>
            </a:r>
          </a:p>
        </p:txBody>
      </p:sp>
      <p:sp>
        <p:nvSpPr>
          <p:cNvPr id="20" name="Chart Placeholder 2" title="Chart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Fira Sans" panose="020B0503050000020004" pitchFamily="34" charset="0"/>
                <a:cs typeface="Fira Sans" panose="020B0503050000020004" pitchFamily="34" charset="0"/>
              </a:defRPr>
            </a:lvl1pPr>
          </a:lstStyle>
          <a:p>
            <a:pPr lvl="0" rtl="0"/>
            <a:r>
              <a:rPr lang="en-US" noProof="0"/>
              <a:t>Click icon to add chart</a:t>
            </a:r>
            <a:endParaRPr lang="en-GB" noProof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AAD5499E-01F5-1542-B735-5A3EA7BC3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able Placeholder 11" title="Table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lvl="0" rtl="0"/>
            <a:r>
              <a:rPr lang="en-US" noProof="0"/>
              <a:t>Click icon to add table</a:t>
            </a:r>
            <a:endParaRPr lang="en-GB" noProof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Diagonal Stripe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solidFill>
                  <a:schemeClr val="tx1"/>
                </a:solidFill>
                <a:latin typeface="Fira Sans" panose="020B05030500000200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Fira Sans" panose="020B0503050000020004" pitchFamily="34" charset="0"/>
              </a:endParaRPr>
            </a:p>
          </p:txBody>
        </p:sp>
      </p:grpSp>
      <p:sp>
        <p:nvSpPr>
          <p:cNvPr id="36" name="Parallelogram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37" name="Text Placeholder 4" title="Subtitle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  <a:latin typeface="Fira Sans" panose="020B05030500000200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n-GB" noProof="0"/>
              <a:t>CLICK TO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7" name="Title 1" title="Title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/>
              <a:t>Click to Edit Master Title Style 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9538E259-B4C4-EF4B-AE2F-F28973824A5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50824" y="121827"/>
            <a:ext cx="2115990" cy="572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noProof="0">
              <a:latin typeface="Fira Sans" panose="020B0503050000020004" pitchFamily="34" charset="0"/>
            </a:endParaRPr>
          </a:p>
        </p:txBody>
      </p:sp>
      <p:sp>
        <p:nvSpPr>
          <p:cNvPr id="5" name="Picture Placeholder 31" title="Image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Fira Sans" panose="020B0503050000020004" pitchFamily="34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n-GB" noProof="0"/>
              <a:t>Insert or Drag and Drop Image Here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 title="Title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Fira Sans" panose="020B0503050000020004" pitchFamily="34" charset="0"/>
              </a:defRPr>
            </a:lvl1pPr>
          </a:lstStyle>
          <a:p>
            <a:pPr rtl="0"/>
            <a:r>
              <a:rPr lang="en-GB" noProof="0" dirty="0"/>
              <a:t>Add Caption Here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6089245D-1701-3A45-99F4-58028040B89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338530" y="6356350"/>
            <a:ext cx="4114800" cy="365125"/>
          </a:xfrm>
        </p:spPr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r>
              <a:rPr lang="en-GB"/>
              <a:t>Project 5: Water Management | 21.01.2020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12FC405A-9A1A-C045-9F45-4BC1CEA9445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1146971" y="6356350"/>
            <a:ext cx="740227" cy="365125"/>
          </a:xfrm>
        </p:spPr>
        <p:txBody>
          <a:bodyPr rtlCol="0"/>
          <a:lstStyle>
            <a:lvl1pPr>
              <a:defRPr>
                <a:latin typeface="Fira Sans" panose="020B0503050000020004" pitchFamily="34" charset="0"/>
              </a:defRPr>
            </a:lvl1pPr>
          </a:lstStyle>
          <a:p>
            <a:fld id="{8699F50C-BE38-4BD0-BA84-9B090E1F2B9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 rtl="0"/>
            <a:r>
              <a:rPr lang="en-GB" noProof="0"/>
              <a:t>Project 5: Water Management | 21.01.2020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rtl="0"/>
            <a:fld id="{8699F50C-BE38-4BD0-BA84-9B090E1F2B9B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en-US" noProof="0" dirty="0"/>
              <a:t>Click to edit Master title style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717" r:id="rId2"/>
    <p:sldLayoutId id="2147483651" r:id="rId3"/>
    <p:sldLayoutId id="2147483685" r:id="rId4"/>
    <p:sldLayoutId id="2147483706" r:id="rId5"/>
    <p:sldLayoutId id="2147483708" r:id="rId6"/>
    <p:sldLayoutId id="2147483704" r:id="rId7"/>
    <p:sldLayoutId id="2147483689" r:id="rId8"/>
    <p:sldLayoutId id="2147483668" r:id="rId9"/>
    <p:sldLayoutId id="2147483707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  <p:sldLayoutId id="2147483692" r:id="rId18"/>
    <p:sldLayoutId id="2147483697" r:id="rId19"/>
    <p:sldLayoutId id="2147483674" r:id="rId20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787A-53B9-A849-87A1-4D3EFB2A0D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006084"/>
            <a:ext cx="5250222" cy="1634914"/>
          </a:xfrm>
        </p:spPr>
        <p:txBody>
          <a:bodyPr/>
          <a:lstStyle/>
          <a:p>
            <a:r>
              <a:rPr lang="en-US"/>
              <a:t>Project 5:</a:t>
            </a:r>
            <a:br>
              <a:rPr lang="en-US"/>
            </a:br>
            <a:r>
              <a:rPr lang="en-US"/>
              <a:t>Water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ADB33B-76FF-9B4C-BC2B-F984216458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214" y="3640998"/>
            <a:ext cx="5250222" cy="2215516"/>
          </a:xfrm>
        </p:spPr>
        <p:txBody>
          <a:bodyPr/>
          <a:lstStyle/>
          <a:p>
            <a:r>
              <a:rPr lang="en-US"/>
              <a:t>Seminar ‘Computational Economics‘</a:t>
            </a:r>
            <a:br>
              <a:rPr lang="en-US"/>
            </a:br>
            <a:endParaRPr lang="en-US"/>
          </a:p>
          <a:p>
            <a:r>
              <a:rPr lang="en-US" i="1"/>
              <a:t>Felix Fink</a:t>
            </a:r>
          </a:p>
          <a:p>
            <a:r>
              <a:rPr lang="en-US" i="1"/>
              <a:t>Martin Wicke</a:t>
            </a:r>
          </a:p>
          <a:p>
            <a:r>
              <a:rPr lang="en-US" i="1"/>
              <a:t>Niklas Sayer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FDC63D1-22D9-4841-A6E5-EA0B2E8A15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173" r="46289"/>
          <a:stretch/>
        </p:blipFill>
        <p:spPr>
          <a:xfrm>
            <a:off x="-17838" y="0"/>
            <a:ext cx="5558025" cy="6858000"/>
          </a:xfrm>
        </p:spPr>
      </p:pic>
    </p:spTree>
    <p:extLst>
      <p:ext uri="{BB962C8B-B14F-4D97-AF65-F5344CB8AC3E}">
        <p14:creationId xmlns:p14="http://schemas.microsoft.com/office/powerpoint/2010/main" val="19533427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10300010" cy="838936"/>
          </a:xfrm>
        </p:spPr>
        <p:txBody>
          <a:bodyPr>
            <a:normAutofit/>
          </a:bodyPr>
          <a:lstStyle/>
          <a:p>
            <a:r>
              <a:rPr lang="en-US" sz="2800"/>
              <a:t>Value Function of Recreational Users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E90DBBB8-2212-2D43-9F49-990B4F8208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7370" t="8646" r="1750" b="3430"/>
          <a:stretch/>
        </p:blipFill>
        <p:spPr>
          <a:xfrm>
            <a:off x="518678" y="873303"/>
            <a:ext cx="10967830" cy="5537612"/>
          </a:xfr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7456AAD-646A-A84D-801F-C884E46124DF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0ADDC8A-FAC7-944D-8147-212A426316A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053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50BEA-9C10-C64D-A8E0-A063C69E81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/>
              <a:t>Thank you for your attention!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ACF00-3BA2-A04C-B8EA-1A025FF959D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FFD0DC-E83E-0841-BDD1-340273FB49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53F3C4-8C7A-9C49-9D7C-982B47E336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7C1E22-F6A2-FF44-872A-34A884C77D9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07BDD7A-A0C7-1942-88E9-55342B04F30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975623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80B1395-8267-AB49-B1FF-40D8A8DB5D8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1A261B-B450-E34E-94A3-D3E6A326DC7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74C404D-5201-C24D-924B-7FE3465DA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6BB121-3526-7642-BE19-1E9E79CF1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Motivation</a:t>
            </a:r>
          </a:p>
          <a:p>
            <a:r>
              <a:rPr lang="en-US"/>
              <a:t>Theory, Implementation</a:t>
            </a:r>
          </a:p>
          <a:p>
            <a:r>
              <a:rPr lang="en-US"/>
              <a:t>Results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F59001B-92D2-554B-85B2-AC6DA7B1158C}"/>
              </a:ext>
            </a:extLst>
          </p:cNvPr>
          <p:cNvSpPr/>
          <p:nvPr/>
        </p:nvSpPr>
        <p:spPr>
          <a:xfrm rot="1546057">
            <a:off x="388019" y="3973285"/>
            <a:ext cx="4192073" cy="1186543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UPDATE!</a:t>
            </a:r>
          </a:p>
        </p:txBody>
      </p:sp>
    </p:spTree>
    <p:extLst>
      <p:ext uri="{BB962C8B-B14F-4D97-AF65-F5344CB8AC3E}">
        <p14:creationId xmlns:p14="http://schemas.microsoft.com/office/powerpoint/2010/main" val="2720103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DBC57-4CCB-9144-9C91-FCE67B2C7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B7C59-AF8C-CD42-B2E2-B76F222FC5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D37460B-1889-4D43-8B54-4CD41A77E6D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204" t="10" r="35224" b="-10"/>
          <a:stretch/>
        </p:blipFill>
        <p:spPr>
          <a:xfrm>
            <a:off x="1683398" y="860944"/>
            <a:ext cx="4428523" cy="5137089"/>
          </a:xfrm>
        </p:spPr>
      </p:pic>
    </p:spTree>
    <p:extLst>
      <p:ext uri="{BB962C8B-B14F-4D97-AF65-F5344CB8AC3E}">
        <p14:creationId xmlns:p14="http://schemas.microsoft.com/office/powerpoint/2010/main" val="1551385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985193-EB82-F44E-B23E-1F2025D4E70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1152E42-1F5A-F142-B520-F0108893824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0293ADD-47E2-0F46-B8D7-00079EC93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FE3985B-D796-9D42-A587-0C546CB97B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Content goes here</a:t>
            </a:r>
          </a:p>
        </p:txBody>
      </p:sp>
    </p:spTree>
    <p:extLst>
      <p:ext uri="{BB962C8B-B14F-4D97-AF65-F5344CB8AC3E}">
        <p14:creationId xmlns:p14="http://schemas.microsoft.com/office/powerpoint/2010/main" val="1108235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D5938-3878-0445-818F-9F74FEC30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B0A2D-6B30-8D44-8FF6-2F618C0E0A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68ABCC7-FFC3-D145-95B9-A323344309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-135" t="10" r="35471" b="-10"/>
          <a:stretch/>
        </p:blipFill>
        <p:spPr>
          <a:xfrm>
            <a:off x="1683398" y="860944"/>
            <a:ext cx="4428523" cy="5137089"/>
          </a:xfrm>
        </p:spPr>
      </p:pic>
    </p:spTree>
    <p:extLst>
      <p:ext uri="{BB962C8B-B14F-4D97-AF65-F5344CB8AC3E}">
        <p14:creationId xmlns:p14="http://schemas.microsoft.com/office/powerpoint/2010/main" val="479829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BDC6-808E-824A-B100-0D4D73CAD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67667-0FE2-7844-BE29-4737246BE4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9DC8E8F0-9B68-294A-9C86-CEA42B2ABB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6619" t="10" r="24953" b="-10"/>
          <a:stretch/>
        </p:blipFill>
        <p:spPr>
          <a:xfrm>
            <a:off x="1683398" y="860944"/>
            <a:ext cx="4428523" cy="5137089"/>
          </a:xfrm>
        </p:spPr>
      </p:pic>
    </p:spTree>
    <p:extLst>
      <p:ext uri="{BB962C8B-B14F-4D97-AF65-F5344CB8AC3E}">
        <p14:creationId xmlns:p14="http://schemas.microsoft.com/office/powerpoint/2010/main" val="1387603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4EB87B3-BF85-EA44-8472-D58AF5EB4C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307" t="3844" r="942" b="5086"/>
          <a:stretch/>
        </p:blipFill>
        <p:spPr>
          <a:xfrm>
            <a:off x="518677" y="811657"/>
            <a:ext cx="11314093" cy="5650786"/>
          </a:xfr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8333222" cy="633453"/>
          </a:xfrm>
        </p:spPr>
        <p:txBody>
          <a:bodyPr>
            <a:normAutofit/>
          </a:bodyPr>
          <a:lstStyle/>
          <a:p>
            <a:r>
              <a:rPr lang="en-US" sz="2800"/>
              <a:t>What is the steady state Level of the reservoir?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239C550-9609-A94A-BED7-865B419F421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138D8E50-A8C4-CB4F-A853-078026659B9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563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2D48E761-759B-1F40-82AA-5FED81B1099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587" r="8431" b="4423"/>
          <a:stretch/>
        </p:blipFill>
        <p:spPr>
          <a:xfrm>
            <a:off x="518677" y="770562"/>
            <a:ext cx="11314093" cy="5876814"/>
          </a:xfr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10300010" cy="838936"/>
          </a:xfrm>
        </p:spPr>
        <p:txBody>
          <a:bodyPr>
            <a:normAutofit/>
          </a:bodyPr>
          <a:lstStyle/>
          <a:p>
            <a:r>
              <a:rPr lang="en-US" sz="2800"/>
              <a:t>What irrigation policy maximizes the sum of utilities of farmers and recreational users?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264A3-FF3F-4048-9A2E-B132287EBD6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Project 5: Water Management | 21.01.2020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BB73ED-6F6A-1B42-BBBA-F76304065B8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400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3">
            <a:extLst>
              <a:ext uri="{FF2B5EF4-FFF2-40B4-BE49-F238E27FC236}">
                <a16:creationId xmlns:a16="http://schemas.microsoft.com/office/drawing/2014/main" id="{BE4CBB34-D233-F04C-ABEE-4B564AFC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8"/>
            <a:ext cx="10300010" cy="838936"/>
          </a:xfrm>
        </p:spPr>
        <p:txBody>
          <a:bodyPr>
            <a:normAutofit/>
          </a:bodyPr>
          <a:lstStyle/>
          <a:p>
            <a:r>
              <a:rPr lang="en-US" sz="2800" dirty="0"/>
              <a:t>Value Function of Farmers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117D49C-CCAE-CF4C-BAD0-180268A74F5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8063" t="6827" b="3545"/>
          <a:stretch/>
        </p:blipFill>
        <p:spPr>
          <a:xfrm>
            <a:off x="518679" y="1047964"/>
            <a:ext cx="9919866" cy="5352677"/>
          </a:xfr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C99FCDB-D494-B74D-8C1E-C895045AE95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/>
              <a:t>Project 5: Water Management | 21.01.2020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367263-FEDE-B742-ABCF-B8CE0DD37B1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699F50C-BE38-4BD0-BA84-9B090E1F2B9B}" type="slidenum">
              <a:rPr lang="en-GB" smtClean="0"/>
              <a:pPr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1882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584_TF00951641.potx" id="{59A39D6A-EA01-488E-BF5C-D5F727315DB1}" vid="{1684A1BB-EB88-4E5E-977C-5FA17DF7402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CFE8CC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CFE8CC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19A80A7-0DD1-4CF4-ABD5-362A6549C5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74D15D6-87BC-477C-8E91-9F90829C2FC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F79AA90D-A39D-4F83-B1BD-92099B1CAD0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119</Words>
  <Application>Microsoft Macintosh PowerPoint</Application>
  <PresentationFormat>Widescreen</PresentationFormat>
  <Paragraphs>31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Fira Sans</vt:lpstr>
      <vt:lpstr>Office Theme</vt:lpstr>
      <vt:lpstr>Project 5: Water Management</vt:lpstr>
      <vt:lpstr>Agenda</vt:lpstr>
      <vt:lpstr>Motivation</vt:lpstr>
      <vt:lpstr>PowerPoint Presentation</vt:lpstr>
      <vt:lpstr>Theory</vt:lpstr>
      <vt:lpstr>Results</vt:lpstr>
      <vt:lpstr>What is the steady state Level of the reservoir?</vt:lpstr>
      <vt:lpstr>What irrigation policy maximizes the sum of utilities of farmers and recreational users?</vt:lpstr>
      <vt:lpstr>Value Function of Farmers</vt:lpstr>
      <vt:lpstr>Value Function of Recreational Users</vt:lpstr>
      <vt:lpstr>Thank you for your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Felix Fink</dc:creator>
  <cp:lastModifiedBy/>
  <cp:revision>1</cp:revision>
  <dcterms:created xsi:type="dcterms:W3CDTF">2020-01-20T08:56:14Z</dcterms:created>
  <dcterms:modified xsi:type="dcterms:W3CDTF">2020-01-20T11:07:51Z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